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8" r:id="rId4"/>
    <p:sldId id="285" r:id="rId5"/>
    <p:sldId id="286" r:id="rId6"/>
    <p:sldId id="288" r:id="rId7"/>
    <p:sldId id="287" r:id="rId8"/>
    <p:sldId id="289" r:id="rId9"/>
    <p:sldId id="290" r:id="rId10"/>
    <p:sldId id="291" r:id="rId11"/>
    <p:sldId id="292"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Afflerbach" initials="BA" lastIdx="1" clrIdx="0">
    <p:extLst>
      <p:ext uri="{19B8F6BF-5375-455C-9EA6-DF929625EA0E}">
        <p15:presenceInfo xmlns:p15="http://schemas.microsoft.com/office/powerpoint/2012/main" userId="6b18fdee89c02e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0748" autoAdjust="0"/>
  </p:normalViewPr>
  <p:slideViewPr>
    <p:cSldViewPr snapToGrid="0">
      <p:cViewPr varScale="1">
        <p:scale>
          <a:sx n="72" d="100"/>
          <a:sy n="72" d="100"/>
        </p:scale>
        <p:origin x="11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829DC662-6D73-45DE-B89E-C9EDAFAB9874}" type="presOf" srcId="{F0B0BEB4-CBD2-4FD5-89C7-4A17118728D9}" destId="{87BBF483-DC9A-485C-9458-C58B97B4F90C}" srcOrd="1"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829DC662-6D73-45DE-B89E-C9EDAFAB9874}" type="presOf" srcId="{F0B0BEB4-CBD2-4FD5-89C7-4A17118728D9}" destId="{87BBF483-DC9A-485C-9458-C58B97B4F90C}" srcOrd="1"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F2A50842-A124-4C11-9FF3-9D03A28C6F94}" type="presOf" srcId="{62323F05-D27E-46AB-B1BB-92366E41FF4E}" destId="{8CBFFB11-6DF9-4C16-9D97-21D66455D660}" srcOrd="0" destOrd="0" presId="urn:microsoft.com/office/officeart/2005/8/layout/process1"/>
    <dgm:cxn modelId="{829DC662-6D73-45DE-B89E-C9EDAFAB9874}" type="presOf" srcId="{F0B0BEB4-CBD2-4FD5-89C7-4A17118728D9}" destId="{87BBF483-DC9A-485C-9458-C58B97B4F90C}" srcOrd="1"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219CC-DB96-48AB-BEB6-60F06109739A}"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3E84-4C85-4E2E-ACDE-8F45EF13942A}" type="slidenum">
              <a:rPr lang="en-US" smtClean="0"/>
              <a:t>‹#›</a:t>
            </a:fld>
            <a:endParaRPr lang="en-US"/>
          </a:p>
        </p:txBody>
      </p:sp>
    </p:spTree>
    <p:extLst>
      <p:ext uri="{BB962C8B-B14F-4D97-AF65-F5344CB8AC3E}">
        <p14:creationId xmlns:p14="http://schemas.microsoft.com/office/powerpoint/2010/main" val="428458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various software tools that are commonly used throughout the supervised machine learning workflow</a:t>
            </a:r>
          </a:p>
          <a:p>
            <a:pPr marL="171450" indent="-171450">
              <a:buFontTx/>
              <a:buChar char="-"/>
            </a:pPr>
            <a:r>
              <a:rPr lang="en-US" dirty="0"/>
              <a:t>We’ll break down the workflow into some of it’s major parts and talk through a few tools that can be used for each one</a:t>
            </a:r>
          </a:p>
          <a:p>
            <a:pPr marL="171450" indent="-171450">
              <a:buFontTx/>
              <a:buChar char="-"/>
            </a:pPr>
            <a:r>
              <a:rPr lang="en-US" dirty="0"/>
              <a:t>First up is generating or obtaining data</a:t>
            </a:r>
          </a:p>
        </p:txBody>
      </p:sp>
      <p:sp>
        <p:nvSpPr>
          <p:cNvPr id="4" name="Slide Number Placeholder 3"/>
          <p:cNvSpPr>
            <a:spLocks noGrp="1"/>
          </p:cNvSpPr>
          <p:nvPr>
            <p:ph type="sldNum" sz="quarter" idx="5"/>
          </p:nvPr>
        </p:nvSpPr>
        <p:spPr/>
        <p:txBody>
          <a:bodyPr/>
          <a:lstStyle/>
          <a:p>
            <a:fld id="{5D893E84-4C85-4E2E-ACDE-8F45EF13942A}" type="slidenum">
              <a:rPr lang="en-US" smtClean="0"/>
              <a:t>2</a:t>
            </a:fld>
            <a:endParaRPr lang="en-US"/>
          </a:p>
        </p:txBody>
      </p:sp>
    </p:spTree>
    <p:extLst>
      <p:ext uri="{BB962C8B-B14F-4D97-AF65-F5344CB8AC3E}">
        <p14:creationId xmlns:p14="http://schemas.microsoft.com/office/powerpoint/2010/main" val="2552593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Take advantage of the amount of resource and support the ML/MI community has to offer.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All of the tools mentioned are in active development, meaning things rapidly change and evolve. It’s important to stay up to date!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Many of the tools mentioned are supported by large companies which have made them open to the public, there is a lot of support out there for using them if you search around!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Research groups are usually the best place to look for more specific application or domain dependent information. For example the materials specific tools have all been developed by research groups at Universities across the world</a:t>
            </a:r>
          </a:p>
          <a:p>
            <a:pPr rtl="0"/>
            <a:r>
              <a:rPr lang="en-US" dirty="0"/>
              <a:t>-   Again this is a rapidly changing space, which means that current techniques are frequently changes and getting updates!</a:t>
            </a:r>
          </a:p>
        </p:txBody>
      </p:sp>
      <p:sp>
        <p:nvSpPr>
          <p:cNvPr id="4" name="Slide Number Placeholder 3"/>
          <p:cNvSpPr>
            <a:spLocks noGrp="1"/>
          </p:cNvSpPr>
          <p:nvPr>
            <p:ph type="sldNum" sz="quarter" idx="5"/>
          </p:nvPr>
        </p:nvSpPr>
        <p:spPr/>
        <p:txBody>
          <a:bodyPr/>
          <a:lstStyle/>
          <a:p>
            <a:fld id="{5D893E84-4C85-4E2E-ACDE-8F45EF13942A}" type="slidenum">
              <a:rPr lang="en-US" smtClean="0"/>
              <a:t>11</a:t>
            </a:fld>
            <a:endParaRPr lang="en-US"/>
          </a:p>
        </p:txBody>
      </p:sp>
    </p:spTree>
    <p:extLst>
      <p:ext uri="{BB962C8B-B14F-4D97-AF65-F5344CB8AC3E}">
        <p14:creationId xmlns:p14="http://schemas.microsoft.com/office/powerpoint/2010/main" val="400002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12</a:t>
            </a:fld>
            <a:endParaRPr lang="en-US"/>
          </a:p>
        </p:txBody>
      </p:sp>
    </p:spTree>
    <p:extLst>
      <p:ext uri="{BB962C8B-B14F-4D97-AF65-F5344CB8AC3E}">
        <p14:creationId xmlns:p14="http://schemas.microsoft.com/office/powerpoint/2010/main" val="40410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sz="1200" b="0" i="0" u="none" strike="noStrike" kern="1200" dirty="0">
                <a:solidFill>
                  <a:schemeClr val="tx1"/>
                </a:solidFill>
                <a:effectLst/>
                <a:latin typeface="+mn-lt"/>
                <a:ea typeface="+mn-ea"/>
                <a:cs typeface="+mn-cs"/>
              </a:rPr>
              <a:t>Outside of a lab environment where you have the ability to generate your own data, the most common way to obtain data would be to search </a:t>
            </a:r>
            <a:r>
              <a:rPr lang="en-US" sz="1200" b="0" i="0" u="none" strike="noStrike" kern="1200" dirty="0" err="1">
                <a:solidFill>
                  <a:schemeClr val="tx1"/>
                </a:solidFill>
                <a:effectLst/>
                <a:latin typeface="+mn-lt"/>
                <a:ea typeface="+mn-ea"/>
                <a:cs typeface="+mn-cs"/>
              </a:rPr>
              <a:t>publically</a:t>
            </a:r>
            <a:r>
              <a:rPr lang="en-US" sz="1200" b="0" i="0" u="none" strike="noStrike" kern="1200" dirty="0">
                <a:solidFill>
                  <a:schemeClr val="tx1"/>
                </a:solidFill>
                <a:effectLst/>
                <a:latin typeface="+mn-lt"/>
                <a:ea typeface="+mn-ea"/>
                <a:cs typeface="+mn-cs"/>
              </a:rPr>
              <a:t> available databases</a:t>
            </a:r>
          </a:p>
          <a:p>
            <a:pPr marL="171450" indent="-171450" rtl="0">
              <a:buFontTx/>
              <a:buChar char="-"/>
            </a:pPr>
            <a:r>
              <a:rPr lang="en-US" sz="1200" b="0" i="0" u="none" strike="noStrike" kern="1200" dirty="0">
                <a:solidFill>
                  <a:schemeClr val="tx1"/>
                </a:solidFill>
                <a:effectLst/>
                <a:latin typeface="+mn-lt"/>
                <a:ea typeface="+mn-ea"/>
                <a:cs typeface="+mn-cs"/>
              </a:rPr>
              <a:t>Among the 5 examples here each of them are tailored towards certain classes of materials or types of data. See notes below.</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ASM: alloys</a:t>
            </a:r>
          </a:p>
          <a:p>
            <a:pPr rtl="0"/>
            <a:r>
              <a:rPr lang="en-US" sz="1200" b="0" i="0" u="none" strike="noStrike" kern="1200" dirty="0">
                <a:solidFill>
                  <a:schemeClr val="tx1"/>
                </a:solidFill>
                <a:effectLst/>
                <a:latin typeface="+mn-lt"/>
                <a:ea typeface="+mn-ea"/>
                <a:cs typeface="+mn-cs"/>
              </a:rPr>
              <a:t>Materials Project: computationally calculated properties</a:t>
            </a:r>
          </a:p>
          <a:p>
            <a:pPr rtl="0"/>
            <a:r>
              <a:rPr lang="en-US" sz="1200" b="0" i="0" u="none" strike="noStrike" kern="1200" dirty="0">
                <a:solidFill>
                  <a:schemeClr val="tx1"/>
                </a:solidFill>
                <a:effectLst/>
                <a:latin typeface="+mn-lt"/>
                <a:ea typeface="+mn-ea"/>
                <a:cs typeface="+mn-cs"/>
              </a:rPr>
              <a:t>Materials Data Facility: comprehensive database</a:t>
            </a:r>
          </a:p>
          <a:p>
            <a:pPr rtl="0"/>
            <a:r>
              <a:rPr lang="en-US" sz="1200" b="0" i="0" u="none" strike="noStrike" kern="1200" dirty="0">
                <a:solidFill>
                  <a:schemeClr val="tx1"/>
                </a:solidFill>
                <a:effectLst/>
                <a:latin typeface="+mn-lt"/>
                <a:ea typeface="+mn-ea"/>
                <a:cs typeface="+mn-cs"/>
              </a:rPr>
              <a:t>PubChem: chemical information</a:t>
            </a:r>
          </a:p>
          <a:p>
            <a:pPr rtl="0"/>
            <a:r>
              <a:rPr lang="en-US" sz="1200" b="0" i="0" u="none" strike="noStrike" kern="1200" dirty="0" err="1">
                <a:solidFill>
                  <a:schemeClr val="tx1"/>
                </a:solidFill>
                <a:effectLst/>
                <a:latin typeface="+mn-lt"/>
                <a:ea typeface="+mn-ea"/>
                <a:cs typeface="+mn-cs"/>
              </a:rPr>
              <a:t>Citrination</a:t>
            </a:r>
            <a:r>
              <a:rPr lang="en-US" sz="1200" b="0" i="0" u="none" strike="noStrike" kern="1200" dirty="0">
                <a:solidFill>
                  <a:schemeClr val="tx1"/>
                </a:solidFill>
                <a:effectLst/>
                <a:latin typeface="+mn-lt"/>
                <a:ea typeface="+mn-ea"/>
                <a:cs typeface="+mn-cs"/>
              </a:rPr>
              <a:t>: comprehensive database; integrated into ML workflow</a:t>
            </a:r>
            <a:endParaRPr lang="en-US" b="0" dirty="0"/>
          </a:p>
        </p:txBody>
      </p:sp>
      <p:sp>
        <p:nvSpPr>
          <p:cNvPr id="4" name="Slide Number Placeholder 3"/>
          <p:cNvSpPr>
            <a:spLocks noGrp="1"/>
          </p:cNvSpPr>
          <p:nvPr>
            <p:ph type="sldNum" sz="quarter" idx="5"/>
          </p:nvPr>
        </p:nvSpPr>
        <p:spPr/>
        <p:txBody>
          <a:bodyPr/>
          <a:lstStyle/>
          <a:p>
            <a:fld id="{5D893E84-4C85-4E2E-ACDE-8F45EF13942A}" type="slidenum">
              <a:rPr lang="en-US" smtClean="0"/>
              <a:t>3</a:t>
            </a:fld>
            <a:endParaRPr lang="en-US"/>
          </a:p>
        </p:txBody>
      </p:sp>
    </p:spTree>
    <p:extLst>
      <p:ext uri="{BB962C8B-B14F-4D97-AF65-F5344CB8AC3E}">
        <p14:creationId xmlns:p14="http://schemas.microsoft.com/office/powerpoint/2010/main" val="69685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on the tools we’ll be talking through are ones that enable individual parts of the workflow. </a:t>
            </a:r>
          </a:p>
          <a:p>
            <a:pPr marL="171450" indent="-171450">
              <a:buFontTx/>
              <a:buChar char="-"/>
            </a:pPr>
            <a:r>
              <a:rPr lang="en-US" dirty="0"/>
              <a:t>Generally these can be used to perform the full workflow but require some programming knowledge to write scripts that link together the parts</a:t>
            </a:r>
          </a:p>
          <a:p>
            <a:pPr marL="171450" indent="-171450">
              <a:buFontTx/>
              <a:buChar char="-"/>
            </a:pPr>
            <a:r>
              <a:rPr lang="en-US" dirty="0"/>
              <a:t>We’ll also split up the tools into ones that are more general data science tools, and also ones that are specific to machine learning</a:t>
            </a:r>
          </a:p>
        </p:txBody>
      </p:sp>
      <p:sp>
        <p:nvSpPr>
          <p:cNvPr id="4" name="Slide Number Placeholder 3"/>
          <p:cNvSpPr>
            <a:spLocks noGrp="1"/>
          </p:cNvSpPr>
          <p:nvPr>
            <p:ph type="sldNum" sz="quarter" idx="5"/>
          </p:nvPr>
        </p:nvSpPr>
        <p:spPr/>
        <p:txBody>
          <a:bodyPr/>
          <a:lstStyle/>
          <a:p>
            <a:fld id="{5D893E84-4C85-4E2E-ACDE-8F45EF13942A}" type="slidenum">
              <a:rPr lang="en-US" smtClean="0"/>
              <a:t>4</a:t>
            </a:fld>
            <a:endParaRPr lang="en-US"/>
          </a:p>
        </p:txBody>
      </p:sp>
    </p:spTree>
    <p:extLst>
      <p:ext uri="{BB962C8B-B14F-4D97-AF65-F5344CB8AC3E}">
        <p14:creationId xmlns:p14="http://schemas.microsoft.com/office/powerpoint/2010/main" val="147432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These tools (and many more) give you incredible control over your data. And they are already built for you. Can do all parts </a:t>
            </a:r>
            <a:r>
              <a:rPr lang="en-US" sz="1200" b="0" i="0" u="none" strike="noStrike" kern="1200" dirty="0" err="1">
                <a:solidFill>
                  <a:schemeClr val="tx1"/>
                </a:solidFill>
                <a:effectLst/>
                <a:latin typeface="+mn-lt"/>
                <a:ea typeface="+mn-ea"/>
                <a:cs typeface="+mn-cs"/>
              </a:rPr>
              <a:t>seperately</a:t>
            </a:r>
            <a:endParaRPr lang="en-US" sz="1200" b="0" i="0" u="none" strike="noStrike" kern="1200" dirty="0">
              <a:solidFill>
                <a:schemeClr val="tx1"/>
              </a:solidFill>
              <a:effectLst/>
              <a:latin typeface="+mn-lt"/>
              <a:ea typeface="+mn-ea"/>
              <a:cs typeface="+mn-cs"/>
            </a:endParaRPr>
          </a:p>
          <a:p>
            <a:r>
              <a:rPr lang="en-US" dirty="0"/>
              <a:t>- What’s shown here is merely the tip of the iceberg. If you need to accomplish something, chances are there’re already tools built for it, so make good use of existing tools.</a:t>
            </a:r>
          </a:p>
          <a:p>
            <a:r>
              <a:rPr lang="en-US" dirty="0"/>
              <a:t>- While it is essential to become comfortable using these tools, mastery takes time and isn’t a focus of this curriculum.</a:t>
            </a:r>
          </a:p>
          <a:p>
            <a:r>
              <a:rPr lang="en-US" dirty="0"/>
              <a:t>- However, you will get a chance to see these tools in action in the accompanying lab activity (if lab activity is used in conjunction with this module).</a:t>
            </a:r>
          </a:p>
          <a:p>
            <a:pPr rtl="0"/>
            <a:endParaRPr lang="en-US" dirty="0"/>
          </a:p>
          <a:p>
            <a:pPr rtl="0"/>
            <a:r>
              <a:rPr lang="en-US" dirty="0"/>
              <a:t>NumPy: scientific computing (e.g. multidimensional arrays)</a:t>
            </a:r>
          </a:p>
          <a:p>
            <a:r>
              <a:rPr lang="en-US" dirty="0"/>
              <a:t>Pandas: data manipulation and analysis</a:t>
            </a:r>
          </a:p>
          <a:p>
            <a:r>
              <a:rPr lang="en-US" dirty="0"/>
              <a:t>Matplotlib: data visualization</a:t>
            </a:r>
          </a:p>
        </p:txBody>
      </p:sp>
      <p:sp>
        <p:nvSpPr>
          <p:cNvPr id="4" name="Slide Number Placeholder 3"/>
          <p:cNvSpPr>
            <a:spLocks noGrp="1"/>
          </p:cNvSpPr>
          <p:nvPr>
            <p:ph type="sldNum" sz="quarter" idx="5"/>
          </p:nvPr>
        </p:nvSpPr>
        <p:spPr/>
        <p:txBody>
          <a:bodyPr/>
          <a:lstStyle/>
          <a:p>
            <a:fld id="{5D893E84-4C85-4E2E-ACDE-8F45EF13942A}" type="slidenum">
              <a:rPr lang="en-US" smtClean="0"/>
              <a:t>5</a:t>
            </a:fld>
            <a:endParaRPr lang="en-US"/>
          </a:p>
        </p:txBody>
      </p:sp>
    </p:spTree>
    <p:extLst>
      <p:ext uri="{BB962C8B-B14F-4D97-AF65-F5344CB8AC3E}">
        <p14:creationId xmlns:p14="http://schemas.microsoft.com/office/powerpoint/2010/main" val="360285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These next few tools implement machine learning algorithms and steps from the workflow.</a:t>
            </a:r>
          </a:p>
          <a:p>
            <a:pPr marL="171450" indent="-171450" rtl="0">
              <a:buFontTx/>
              <a:buChar char="-"/>
            </a:pPr>
            <a:r>
              <a:rPr lang="en-US" dirty="0"/>
              <a:t>For example there is a specific module within the scikit-learn package that can run a number of different cross validation routines</a:t>
            </a:r>
          </a:p>
          <a:p>
            <a:pPr marL="171450" indent="-171450" rtl="0">
              <a:buFontTx/>
              <a:buChar char="-"/>
            </a:pPr>
            <a:r>
              <a:rPr lang="en-US" dirty="0"/>
              <a:t>Scikit-learn can implement a wide variety of models, but doesn’t cover neural networks beyond simple configurations</a:t>
            </a:r>
          </a:p>
          <a:p>
            <a:pPr marL="171450" indent="-171450" rtl="0">
              <a:buFontTx/>
              <a:buChar char="-"/>
            </a:pPr>
            <a:r>
              <a:rPr lang="en-US" dirty="0" err="1"/>
              <a:t>Tensorflow</a:t>
            </a:r>
            <a:r>
              <a:rPr lang="en-US" dirty="0"/>
              <a:t>/</a:t>
            </a:r>
            <a:r>
              <a:rPr lang="en-US" dirty="0" err="1"/>
              <a:t>Keras</a:t>
            </a:r>
            <a:r>
              <a:rPr lang="en-US" dirty="0"/>
              <a:t> are targeted more specifically towards building neural network type models</a:t>
            </a:r>
          </a:p>
        </p:txBody>
      </p:sp>
      <p:sp>
        <p:nvSpPr>
          <p:cNvPr id="4" name="Slide Number Placeholder 3"/>
          <p:cNvSpPr>
            <a:spLocks noGrp="1"/>
          </p:cNvSpPr>
          <p:nvPr>
            <p:ph type="sldNum" sz="quarter" idx="5"/>
          </p:nvPr>
        </p:nvSpPr>
        <p:spPr/>
        <p:txBody>
          <a:bodyPr/>
          <a:lstStyle/>
          <a:p>
            <a:fld id="{5D893E84-4C85-4E2E-ACDE-8F45EF13942A}" type="slidenum">
              <a:rPr lang="en-US" smtClean="0"/>
              <a:t>6</a:t>
            </a:fld>
            <a:endParaRPr lang="en-US"/>
          </a:p>
        </p:txBody>
      </p:sp>
    </p:spTree>
    <p:extLst>
      <p:ext uri="{BB962C8B-B14F-4D97-AF65-F5344CB8AC3E}">
        <p14:creationId xmlns:p14="http://schemas.microsoft.com/office/powerpoint/2010/main" val="414584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we’ll talk through a few tools that try to help merge steps of the workflow and provide a smoother user experience. Especially for newer students and researchers.</a:t>
            </a:r>
          </a:p>
        </p:txBody>
      </p:sp>
      <p:sp>
        <p:nvSpPr>
          <p:cNvPr id="4" name="Slide Number Placeholder 3"/>
          <p:cNvSpPr>
            <a:spLocks noGrp="1"/>
          </p:cNvSpPr>
          <p:nvPr>
            <p:ph type="sldNum" sz="quarter" idx="5"/>
          </p:nvPr>
        </p:nvSpPr>
        <p:spPr/>
        <p:txBody>
          <a:bodyPr/>
          <a:lstStyle/>
          <a:p>
            <a:fld id="{5D893E84-4C85-4E2E-ACDE-8F45EF13942A}" type="slidenum">
              <a:rPr lang="en-US" smtClean="0"/>
              <a:t>7</a:t>
            </a:fld>
            <a:endParaRPr lang="en-US"/>
          </a:p>
        </p:txBody>
      </p:sp>
    </p:spTree>
    <p:extLst>
      <p:ext uri="{BB962C8B-B14F-4D97-AF65-F5344CB8AC3E}">
        <p14:creationId xmlns:p14="http://schemas.microsoft.com/office/powerpoint/2010/main" val="169745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Two packages that enable a full end to end workflow and MASTML and Citrine Informatics “</a:t>
            </a:r>
            <a:r>
              <a:rPr lang="en-US" dirty="0" err="1"/>
              <a:t>Citrination</a:t>
            </a:r>
            <a:r>
              <a:rPr lang="en-US" dirty="0"/>
              <a:t>” platform. Both enable users to start with a dataset of compositions and target values and get back a full output of trained models with validation on performance.</a:t>
            </a:r>
          </a:p>
          <a:p>
            <a:pPr marL="171450" indent="-171450" rtl="0">
              <a:buFontTx/>
              <a:buChar char="-"/>
            </a:pPr>
            <a:r>
              <a:rPr lang="en-US" dirty="0"/>
              <a:t>There are also several packages that are focused on materials specific featurization. Remember that generating features is a key step in the workflow, and these allow material compositions to be transformed into feature vectors that can be used by ML models. </a:t>
            </a:r>
          </a:p>
          <a:p>
            <a:pPr marL="171450" indent="-171450" rtl="0">
              <a:buFontTx/>
              <a:buChar char="-"/>
            </a:pPr>
            <a:r>
              <a:rPr lang="en-US" dirty="0" err="1"/>
              <a:t>Citrination</a:t>
            </a:r>
            <a:r>
              <a:rPr lang="en-US" dirty="0"/>
              <a:t> and MASTML take advantage of these strategies in their workflows.</a:t>
            </a:r>
          </a:p>
        </p:txBody>
      </p:sp>
      <p:sp>
        <p:nvSpPr>
          <p:cNvPr id="4" name="Slide Number Placeholder 3"/>
          <p:cNvSpPr>
            <a:spLocks noGrp="1"/>
          </p:cNvSpPr>
          <p:nvPr>
            <p:ph type="sldNum" sz="quarter" idx="5"/>
          </p:nvPr>
        </p:nvSpPr>
        <p:spPr/>
        <p:txBody>
          <a:bodyPr/>
          <a:lstStyle/>
          <a:p>
            <a:fld id="{5D893E84-4C85-4E2E-ACDE-8F45EF13942A}" type="slidenum">
              <a:rPr lang="en-US" smtClean="0"/>
              <a:t>8</a:t>
            </a:fld>
            <a:endParaRPr lang="en-US"/>
          </a:p>
        </p:txBody>
      </p:sp>
    </p:spTree>
    <p:extLst>
      <p:ext uri="{BB962C8B-B14F-4D97-AF65-F5344CB8AC3E}">
        <p14:creationId xmlns:p14="http://schemas.microsoft.com/office/powerpoint/2010/main" val="26926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Depending on dataset size, many aspects of ML can be performed locally on your laptop!</a:t>
            </a:r>
          </a:p>
          <a:p>
            <a:pPr marL="171450" indent="-171450" rtl="0">
              <a:buFontTx/>
              <a:buChar char="-"/>
            </a:pPr>
            <a:r>
              <a:rPr lang="en-US" dirty="0"/>
              <a:t>However, if running into run time issues there are many cheap to free solutions to getting more computing power.</a:t>
            </a:r>
          </a:p>
          <a:p>
            <a:pPr marL="171450" indent="-171450" rtl="0">
              <a:buFontTx/>
              <a:buChar char="-"/>
            </a:pPr>
            <a:r>
              <a:rPr lang="en-US" dirty="0"/>
              <a:t>Key takeaway is that computing power should not be a limiting factor, don’t let it dissuade you!</a:t>
            </a:r>
          </a:p>
        </p:txBody>
      </p:sp>
      <p:sp>
        <p:nvSpPr>
          <p:cNvPr id="4" name="Slide Number Placeholder 3"/>
          <p:cNvSpPr>
            <a:spLocks noGrp="1"/>
          </p:cNvSpPr>
          <p:nvPr>
            <p:ph type="sldNum" sz="quarter" idx="5"/>
          </p:nvPr>
        </p:nvSpPr>
        <p:spPr/>
        <p:txBody>
          <a:bodyPr/>
          <a:lstStyle/>
          <a:p>
            <a:fld id="{5D893E84-4C85-4E2E-ACDE-8F45EF13942A}" type="slidenum">
              <a:rPr lang="en-US" smtClean="0"/>
              <a:t>9</a:t>
            </a:fld>
            <a:endParaRPr lang="en-US"/>
          </a:p>
        </p:txBody>
      </p:sp>
    </p:spTree>
    <p:extLst>
      <p:ext uri="{BB962C8B-B14F-4D97-AF65-F5344CB8AC3E}">
        <p14:creationId xmlns:p14="http://schemas.microsoft.com/office/powerpoint/2010/main" val="82813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Tying into remotely running models there are a few places we might recommend to start looking</a:t>
            </a:r>
          </a:p>
          <a:p>
            <a:pPr marL="171450" indent="-171450" rtl="0">
              <a:buFontTx/>
              <a:buChar char="-"/>
            </a:pPr>
            <a:r>
              <a:rPr lang="en-US" dirty="0" err="1"/>
              <a:t>Nanohub</a:t>
            </a:r>
            <a:r>
              <a:rPr lang="en-US" dirty="0"/>
              <a:t> and google </a:t>
            </a:r>
            <a:r>
              <a:rPr lang="en-US" dirty="0" err="1"/>
              <a:t>colab</a:t>
            </a:r>
            <a:r>
              <a:rPr lang="en-US" dirty="0"/>
              <a:t> both offer remote “environments” which basically means a remote computer that you can access that can run models</a:t>
            </a:r>
          </a:p>
          <a:p>
            <a:pPr marL="171450" indent="-171450" rtl="0">
              <a:buFontTx/>
              <a:buChar char="-"/>
            </a:pPr>
            <a:r>
              <a:rPr lang="en-US" dirty="0"/>
              <a:t>Another technology which is quite popular and ties into this is </a:t>
            </a:r>
            <a:r>
              <a:rPr lang="en-US" dirty="0" err="1"/>
              <a:t>Jupyter</a:t>
            </a:r>
            <a:r>
              <a:rPr lang="en-US" dirty="0"/>
              <a:t>. This is a tool that can be used to run these remote environments and has been gaining popularity</a:t>
            </a:r>
          </a:p>
          <a:p>
            <a:pPr marL="171450" indent="-171450" rtl="0">
              <a:buFontTx/>
              <a:buChar char="-"/>
            </a:pPr>
            <a:r>
              <a:rPr lang="en-US" dirty="0" err="1"/>
              <a:t>Jupyter</a:t>
            </a:r>
            <a:r>
              <a:rPr lang="en-US" dirty="0"/>
              <a:t> notebooks are a way to write interactive code that can be edited in real time as opposed to writing a script that just executes once from beginning to end.</a:t>
            </a:r>
          </a:p>
        </p:txBody>
      </p:sp>
      <p:sp>
        <p:nvSpPr>
          <p:cNvPr id="4" name="Slide Number Placeholder 3"/>
          <p:cNvSpPr>
            <a:spLocks noGrp="1"/>
          </p:cNvSpPr>
          <p:nvPr>
            <p:ph type="sldNum" sz="quarter" idx="5"/>
          </p:nvPr>
        </p:nvSpPr>
        <p:spPr/>
        <p:txBody>
          <a:bodyPr/>
          <a:lstStyle/>
          <a:p>
            <a:fld id="{5D893E84-4C85-4E2E-ACDE-8F45EF13942A}" type="slidenum">
              <a:rPr lang="en-US" smtClean="0"/>
              <a:t>10</a:t>
            </a:fld>
            <a:endParaRPr lang="en-US"/>
          </a:p>
        </p:txBody>
      </p:sp>
    </p:spTree>
    <p:extLst>
      <p:ext uri="{BB962C8B-B14F-4D97-AF65-F5344CB8AC3E}">
        <p14:creationId xmlns:p14="http://schemas.microsoft.com/office/powerpoint/2010/main" val="14365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FA15-FE96-46BE-8DBD-28BBF77859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235BF4-008E-41EC-B908-E64315D62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D65AC-13B9-46C8-9893-00344709BC5A}"/>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BCD5CE24-E761-463D-B4D3-360C55D3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98D5D-2716-478E-AEC5-48AD82E5D247}"/>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388089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5C3B-6258-4852-B8CB-013FCBF67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5FEDC-F500-42D8-8E1C-41776665D0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9E75E-5714-4AA5-BBD9-7E91B699C13E}"/>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A05E1CE8-1AE6-4582-8338-1FF790E0B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40C98-60E0-4BCD-BCB3-D5B14448A814}"/>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24569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8287D-F715-472A-8B13-0A279FAE1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62F038-3199-4731-A4BB-0B68210E13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1A622-76B3-4B04-9558-5F7DF0F6D457}"/>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A0FA62F7-3735-4C9A-B944-32316DE93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4EC61-9617-4C8A-8933-E2F3C4EB953F}"/>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496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9BEC-39D0-4B56-AB02-4B3FAD31F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D6ABB5-6251-4455-B218-F651DF61D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E0E08-4F80-435E-82E7-C3450636BC35}"/>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9255094A-4D0C-405B-B2D6-6A3DF7FD58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38122-07D0-40BA-AF75-F0E63AA53A82}"/>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67572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2182-06BA-4A57-9ED3-C70D35E2AC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4EFCCD-BC44-41C8-A401-48554511F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ED12D-AC5C-4D37-A2D2-A2EF2649BD82}"/>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13FC71D3-408E-4452-ADDE-AC7D1DA89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F1D73-85F4-4F2B-BF2C-8343CE2AADB8}"/>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76789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1E78-4D54-42FA-9E9A-585E02E8D1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F76F38-0B73-4B3E-8BCF-6BD66BDAE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62688C-31F5-48A1-8CD6-0F7AC555AC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9D6DA-6DCB-4788-AB24-D1B0997A013E}"/>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6" name="Footer Placeholder 5">
            <a:extLst>
              <a:ext uri="{FF2B5EF4-FFF2-40B4-BE49-F238E27FC236}">
                <a16:creationId xmlns:a16="http://schemas.microsoft.com/office/drawing/2014/main" id="{E148FECE-6061-4F37-9E67-8D9228363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08A03-AD9C-49BF-8E9B-FDB885D02DFC}"/>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351413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A98E-0D85-4B8B-B641-2F1E1994D9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DD781-BD9F-4099-9705-A8071D14C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4B771-11A2-495A-A966-F87EA8AD5A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8A269-6B27-413F-B589-40251741C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9DEEA-326A-467C-950C-003B80170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A6045-7663-4F99-9EE3-CB068652DAA6}"/>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8" name="Footer Placeholder 7">
            <a:extLst>
              <a:ext uri="{FF2B5EF4-FFF2-40B4-BE49-F238E27FC236}">
                <a16:creationId xmlns:a16="http://schemas.microsoft.com/office/drawing/2014/main" id="{DF4856C0-99D1-4C6C-A75F-796DF429FF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10ED5-192A-4CF2-ACD3-647017DD79CF}"/>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0413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8717-AABC-452A-9E67-CB9223D2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A8D4B6-3043-4F62-B67D-37128E2E2795}"/>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4" name="Footer Placeholder 3">
            <a:extLst>
              <a:ext uri="{FF2B5EF4-FFF2-40B4-BE49-F238E27FC236}">
                <a16:creationId xmlns:a16="http://schemas.microsoft.com/office/drawing/2014/main" id="{15E92567-7A05-44C1-8F4D-E4B48873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F0B573-8B29-402B-A2DA-18311C943119}"/>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33328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C3DC2-5F03-4B1A-9291-AE75D102039B}"/>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3" name="Footer Placeholder 2">
            <a:extLst>
              <a:ext uri="{FF2B5EF4-FFF2-40B4-BE49-F238E27FC236}">
                <a16:creationId xmlns:a16="http://schemas.microsoft.com/office/drawing/2014/main" id="{EAC5AF07-B6C4-46E6-971D-A4455C24C6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D3C1A6-EECB-4FD2-823E-5D354200E409}"/>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45665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DDD7-A9D1-45B5-B9FA-5F9CE4511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B01D5-1AC4-48E8-8F8C-A14C60F90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F178F-E20C-4696-B0B4-0D01B80D1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CD536-68E3-4AE6-8F14-062B293D3A38}"/>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6" name="Footer Placeholder 5">
            <a:extLst>
              <a:ext uri="{FF2B5EF4-FFF2-40B4-BE49-F238E27FC236}">
                <a16:creationId xmlns:a16="http://schemas.microsoft.com/office/drawing/2014/main" id="{B10CA14B-9C99-40B5-B2D1-EEC481262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3272E-A73C-4292-ACCF-AEB259082295}"/>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34285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AB9F-6E41-401C-B173-30CCB2F80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7DFE61-FD04-4A6F-8192-81AA6C540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6C9E8-2420-4B3A-AC18-9B7E4B1F0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0C1D6-7D57-450D-8D4D-5D0E1BDAE545}"/>
              </a:ext>
            </a:extLst>
          </p:cNvPr>
          <p:cNvSpPr>
            <a:spLocks noGrp="1"/>
          </p:cNvSpPr>
          <p:nvPr>
            <p:ph type="dt" sz="half" idx="10"/>
          </p:nvPr>
        </p:nvSpPr>
        <p:spPr/>
        <p:txBody>
          <a:bodyPr/>
          <a:lstStyle/>
          <a:p>
            <a:fld id="{01F24ED7-8326-4ACA-B215-95BF3A307EDF}" type="datetimeFigureOut">
              <a:rPr lang="en-US" smtClean="0"/>
              <a:t>5/28/2020</a:t>
            </a:fld>
            <a:endParaRPr lang="en-US"/>
          </a:p>
        </p:txBody>
      </p:sp>
      <p:sp>
        <p:nvSpPr>
          <p:cNvPr id="6" name="Footer Placeholder 5">
            <a:extLst>
              <a:ext uri="{FF2B5EF4-FFF2-40B4-BE49-F238E27FC236}">
                <a16:creationId xmlns:a16="http://schemas.microsoft.com/office/drawing/2014/main" id="{176ECBB3-3FE2-434A-9A05-79ED7425C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5DA52-D5E8-4FDC-9A73-3210EE4D1E86}"/>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544730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28185-13CB-4FEF-A383-71853CBAE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ED4C0F-AFE2-4616-8DC0-C4C6BC930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A5F48-CB65-4445-8F2F-DB5F2915C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24ED7-8326-4ACA-B215-95BF3A307EDF}" type="datetimeFigureOut">
              <a:rPr lang="en-US" smtClean="0"/>
              <a:t>5/28/2020</a:t>
            </a:fld>
            <a:endParaRPr lang="en-US"/>
          </a:p>
        </p:txBody>
      </p:sp>
      <p:sp>
        <p:nvSpPr>
          <p:cNvPr id="5" name="Footer Placeholder 4">
            <a:extLst>
              <a:ext uri="{FF2B5EF4-FFF2-40B4-BE49-F238E27FC236}">
                <a16:creationId xmlns:a16="http://schemas.microsoft.com/office/drawing/2014/main" id="{C8359428-F92E-446F-9A24-B07F841E5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3F3BCC-8B81-439E-937E-91CA5D8BA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F98C7-B022-4B23-A980-5F5A6EC1BD06}" type="slidenum">
              <a:rPr lang="en-US" smtClean="0"/>
              <a:t>‹#›</a:t>
            </a:fld>
            <a:endParaRPr lang="en-US"/>
          </a:p>
        </p:txBody>
      </p:sp>
    </p:spTree>
    <p:extLst>
      <p:ext uri="{BB962C8B-B14F-4D97-AF65-F5344CB8AC3E}">
        <p14:creationId xmlns:p14="http://schemas.microsoft.com/office/powerpoint/2010/main" val="409109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tiff"/><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6D10-003A-4376-8470-41C859524B1A}"/>
              </a:ext>
            </a:extLst>
          </p:cNvPr>
          <p:cNvSpPr>
            <a:spLocks noGrp="1"/>
          </p:cNvSpPr>
          <p:nvPr>
            <p:ph type="ctrTitle"/>
          </p:nvPr>
        </p:nvSpPr>
        <p:spPr/>
        <p:txBody>
          <a:bodyPr>
            <a:normAutofit fontScale="90000"/>
          </a:bodyPr>
          <a:lstStyle/>
          <a:p>
            <a:r>
              <a:rPr lang="en-US" dirty="0"/>
              <a:t>Module 5:</a:t>
            </a:r>
            <a:br>
              <a:rPr lang="en-US" dirty="0"/>
            </a:br>
            <a:r>
              <a:rPr lang="en-US" dirty="0"/>
              <a:t>Machine Learning Tools For Materials Science</a:t>
            </a:r>
          </a:p>
        </p:txBody>
      </p:sp>
      <p:sp>
        <p:nvSpPr>
          <p:cNvPr id="3" name="Subtitle 2">
            <a:extLst>
              <a:ext uri="{FF2B5EF4-FFF2-40B4-BE49-F238E27FC236}">
                <a16:creationId xmlns:a16="http://schemas.microsoft.com/office/drawing/2014/main" id="{371C1825-B4D6-49D4-B0C5-866495EA25F6}"/>
              </a:ext>
            </a:extLst>
          </p:cNvPr>
          <p:cNvSpPr>
            <a:spLocks noGrp="1"/>
          </p:cNvSpPr>
          <p:nvPr>
            <p:ph type="subTitle" idx="1"/>
          </p:nvPr>
        </p:nvSpPr>
        <p:spPr/>
        <p:txBody>
          <a:bodyPr/>
          <a:lstStyle/>
          <a:p>
            <a:endParaRPr lang="en-US" dirty="0"/>
          </a:p>
          <a:p>
            <a:r>
              <a:rPr lang="en-US" dirty="0"/>
              <a:t>Ben Afflerbach</a:t>
            </a:r>
          </a:p>
          <a:p>
            <a:r>
              <a:rPr lang="en-US" dirty="0"/>
              <a:t>5/11/2020</a:t>
            </a:r>
          </a:p>
        </p:txBody>
      </p:sp>
    </p:spTree>
    <p:extLst>
      <p:ext uri="{BB962C8B-B14F-4D97-AF65-F5344CB8AC3E}">
        <p14:creationId xmlns:p14="http://schemas.microsoft.com/office/powerpoint/2010/main" val="3580728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Environments for Machine Learning</a:t>
            </a:r>
          </a:p>
        </p:txBody>
      </p:sp>
      <p:pic>
        <p:nvPicPr>
          <p:cNvPr id="8" name="Picture 7">
            <a:extLst>
              <a:ext uri="{FF2B5EF4-FFF2-40B4-BE49-F238E27FC236}">
                <a16:creationId xmlns:a16="http://schemas.microsoft.com/office/drawing/2014/main" id="{16FF6057-5917-443A-BDAA-31FE28FE21E4}"/>
              </a:ext>
            </a:extLst>
          </p:cNvPr>
          <p:cNvPicPr>
            <a:picLocks noChangeAspect="1"/>
          </p:cNvPicPr>
          <p:nvPr/>
        </p:nvPicPr>
        <p:blipFill>
          <a:blip r:embed="rId3"/>
          <a:stretch>
            <a:fillRect/>
          </a:stretch>
        </p:blipFill>
        <p:spPr>
          <a:xfrm>
            <a:off x="2514600" y="2514600"/>
            <a:ext cx="3069882" cy="1224067"/>
          </a:xfrm>
          <a:prstGeom prst="rect">
            <a:avLst/>
          </a:prstGeom>
        </p:spPr>
      </p:pic>
      <p:pic>
        <p:nvPicPr>
          <p:cNvPr id="9" name="Picture 8">
            <a:extLst>
              <a:ext uri="{FF2B5EF4-FFF2-40B4-BE49-F238E27FC236}">
                <a16:creationId xmlns:a16="http://schemas.microsoft.com/office/drawing/2014/main" id="{65725A9A-30A7-44DF-89A2-81776C4ED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4500" y="2514600"/>
            <a:ext cx="2501900" cy="1106510"/>
          </a:xfrm>
          <a:prstGeom prst="rect">
            <a:avLst/>
          </a:prstGeom>
        </p:spPr>
      </p:pic>
      <p:pic>
        <p:nvPicPr>
          <p:cNvPr id="13" name="Picture 12">
            <a:extLst>
              <a:ext uri="{FF2B5EF4-FFF2-40B4-BE49-F238E27FC236}">
                <a16:creationId xmlns:a16="http://schemas.microsoft.com/office/drawing/2014/main" id="{FDA3587E-A16D-4AAB-B612-96043C40AC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5266" y="4426848"/>
            <a:ext cx="1381468" cy="1600200"/>
          </a:xfrm>
          <a:prstGeom prst="rect">
            <a:avLst/>
          </a:prstGeom>
        </p:spPr>
      </p:pic>
      <p:cxnSp>
        <p:nvCxnSpPr>
          <p:cNvPr id="14" name="Straight Connector 13">
            <a:extLst>
              <a:ext uri="{FF2B5EF4-FFF2-40B4-BE49-F238E27FC236}">
                <a16:creationId xmlns:a16="http://schemas.microsoft.com/office/drawing/2014/main" id="{B8211F6E-9C45-43AD-8D84-F5C1737D59D5}"/>
              </a:ext>
            </a:extLst>
          </p:cNvPr>
          <p:cNvCxnSpPr>
            <a:cxnSpLocks/>
          </p:cNvCxnSpPr>
          <p:nvPr/>
        </p:nvCxnSpPr>
        <p:spPr>
          <a:xfrm>
            <a:off x="4256259" y="3733800"/>
            <a:ext cx="831411" cy="735806"/>
          </a:xfrm>
          <a:prstGeom prst="line">
            <a:avLst/>
          </a:prstGeom>
          <a:ln w="12700">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BB003B-ECD5-41F8-8643-D5BA1CEBA50A}"/>
              </a:ext>
            </a:extLst>
          </p:cNvPr>
          <p:cNvCxnSpPr>
            <a:cxnSpLocks/>
          </p:cNvCxnSpPr>
          <p:nvPr/>
        </p:nvCxnSpPr>
        <p:spPr>
          <a:xfrm flipH="1">
            <a:off x="7086600" y="3738667"/>
            <a:ext cx="831411" cy="735806"/>
          </a:xfrm>
          <a:prstGeom prst="line">
            <a:avLst/>
          </a:prstGeom>
          <a:ln w="12700">
            <a:solidFill>
              <a:schemeClr val="accent3"/>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4295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Trends in Machine Learning</a:t>
            </a:r>
          </a:p>
        </p:txBody>
      </p:sp>
      <p:pic>
        <p:nvPicPr>
          <p:cNvPr id="10" name="Content Placeholder 5" descr="Thought bubble">
            <a:extLst>
              <a:ext uri="{FF2B5EF4-FFF2-40B4-BE49-F238E27FC236}">
                <a16:creationId xmlns:a16="http://schemas.microsoft.com/office/drawing/2014/main" id="{3BC240C4-01B6-4BA7-AE43-5220D55A8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4474366"/>
            <a:ext cx="914400" cy="914400"/>
          </a:xfrm>
          <a:prstGeom prst="rect">
            <a:avLst/>
          </a:prstGeom>
        </p:spPr>
      </p:pic>
      <p:pic>
        <p:nvPicPr>
          <p:cNvPr id="11" name="Graphic 10" descr="Upward trend">
            <a:extLst>
              <a:ext uri="{FF2B5EF4-FFF2-40B4-BE49-F238E27FC236}">
                <a16:creationId xmlns:a16="http://schemas.microsoft.com/office/drawing/2014/main" id="{6E7C3F88-E135-4524-AAD4-82B10418D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987" y="2520515"/>
            <a:ext cx="914400" cy="914400"/>
          </a:xfrm>
          <a:prstGeom prst="rect">
            <a:avLst/>
          </a:prstGeom>
        </p:spPr>
      </p:pic>
      <p:pic>
        <p:nvPicPr>
          <p:cNvPr id="12" name="Graphic 11" descr="Users">
            <a:extLst>
              <a:ext uri="{FF2B5EF4-FFF2-40B4-BE49-F238E27FC236}">
                <a16:creationId xmlns:a16="http://schemas.microsoft.com/office/drawing/2014/main" id="{76623136-2FF9-4C75-B5C3-4F777A4D71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6280" y="2605859"/>
            <a:ext cx="914400" cy="914400"/>
          </a:xfrm>
          <a:prstGeom prst="rect">
            <a:avLst/>
          </a:prstGeom>
        </p:spPr>
      </p:pic>
      <p:pic>
        <p:nvPicPr>
          <p:cNvPr id="15" name="Graphic 14" descr="Repeat">
            <a:extLst>
              <a:ext uri="{FF2B5EF4-FFF2-40B4-BE49-F238E27FC236}">
                <a16:creationId xmlns:a16="http://schemas.microsoft.com/office/drawing/2014/main" id="{B467544D-A7CF-42F6-8856-7357052CD7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0613" y="2605859"/>
            <a:ext cx="914400" cy="914400"/>
          </a:xfrm>
          <a:prstGeom prst="rect">
            <a:avLst/>
          </a:prstGeom>
        </p:spPr>
      </p:pic>
      <p:pic>
        <p:nvPicPr>
          <p:cNvPr id="16" name="Graphic 15" descr="Open book">
            <a:extLst>
              <a:ext uri="{FF2B5EF4-FFF2-40B4-BE49-F238E27FC236}">
                <a16:creationId xmlns:a16="http://schemas.microsoft.com/office/drawing/2014/main" id="{F1ED8608-3CA8-4118-A9E0-22B5FC6B0F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0003" y="2605859"/>
            <a:ext cx="914400" cy="914400"/>
          </a:xfrm>
          <a:prstGeom prst="rect">
            <a:avLst/>
          </a:prstGeom>
        </p:spPr>
      </p:pic>
      <p:pic>
        <p:nvPicPr>
          <p:cNvPr id="18" name="Graphic 17" descr="Programmer">
            <a:extLst>
              <a:ext uri="{FF2B5EF4-FFF2-40B4-BE49-F238E27FC236}">
                <a16:creationId xmlns:a16="http://schemas.microsoft.com/office/drawing/2014/main" id="{7750CCFF-6005-4E03-91B4-6F3D5C2C6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6292" y="4934024"/>
            <a:ext cx="914400" cy="914400"/>
          </a:xfrm>
          <a:prstGeom prst="rect">
            <a:avLst/>
          </a:prstGeom>
        </p:spPr>
      </p:pic>
      <p:sp>
        <p:nvSpPr>
          <p:cNvPr id="19" name="TextBox 18">
            <a:extLst>
              <a:ext uri="{FF2B5EF4-FFF2-40B4-BE49-F238E27FC236}">
                <a16:creationId xmlns:a16="http://schemas.microsoft.com/office/drawing/2014/main" id="{F7294B2D-34A8-48F4-BD65-8EA2608529F2}"/>
              </a:ext>
            </a:extLst>
          </p:cNvPr>
          <p:cNvSpPr txBox="1"/>
          <p:nvPr/>
        </p:nvSpPr>
        <p:spPr>
          <a:xfrm>
            <a:off x="435531" y="3429000"/>
            <a:ext cx="2117311" cy="954107"/>
          </a:xfrm>
          <a:prstGeom prst="rect">
            <a:avLst/>
          </a:prstGeom>
          <a:noFill/>
        </p:spPr>
        <p:txBody>
          <a:bodyPr wrap="none" rtlCol="0">
            <a:spAutoFit/>
          </a:bodyPr>
          <a:lstStyle/>
          <a:p>
            <a:pPr algn="ctr"/>
            <a:r>
              <a:rPr lang="en-US" sz="2800" dirty="0">
                <a:latin typeface="Barlow Semi Condensed Medium" pitchFamily="2" charset="77"/>
              </a:rPr>
              <a:t>active</a:t>
            </a:r>
          </a:p>
          <a:p>
            <a:pPr algn="ctr"/>
            <a:r>
              <a:rPr lang="en-US" sz="2800" dirty="0">
                <a:latin typeface="Barlow Semi Condensed Medium" pitchFamily="2" charset="77"/>
              </a:rPr>
              <a:t>development</a:t>
            </a:r>
          </a:p>
        </p:txBody>
      </p:sp>
      <p:sp>
        <p:nvSpPr>
          <p:cNvPr id="20" name="TextBox 19">
            <a:extLst>
              <a:ext uri="{FF2B5EF4-FFF2-40B4-BE49-F238E27FC236}">
                <a16:creationId xmlns:a16="http://schemas.microsoft.com/office/drawing/2014/main" id="{288A03ED-1E47-4ECD-8921-E87CFF1DD005}"/>
              </a:ext>
            </a:extLst>
          </p:cNvPr>
          <p:cNvSpPr txBox="1"/>
          <p:nvPr/>
        </p:nvSpPr>
        <p:spPr>
          <a:xfrm>
            <a:off x="3603399" y="3520259"/>
            <a:ext cx="1327608" cy="954107"/>
          </a:xfrm>
          <a:prstGeom prst="rect">
            <a:avLst/>
          </a:prstGeom>
          <a:noFill/>
        </p:spPr>
        <p:txBody>
          <a:bodyPr wrap="none" rtlCol="0">
            <a:spAutoFit/>
          </a:bodyPr>
          <a:lstStyle/>
          <a:p>
            <a:pPr algn="ctr"/>
            <a:r>
              <a:rPr lang="en-US" sz="2800" dirty="0">
                <a:latin typeface="Barlow Semi Condensed Medium" pitchFamily="2" charset="77"/>
              </a:rPr>
              <a:t>open</a:t>
            </a:r>
          </a:p>
          <a:p>
            <a:pPr algn="ctr"/>
            <a:r>
              <a:rPr lang="en-US" sz="2800" dirty="0">
                <a:latin typeface="Barlow Semi Condensed Medium" pitchFamily="2" charset="77"/>
              </a:rPr>
              <a:t>support</a:t>
            </a:r>
          </a:p>
        </p:txBody>
      </p:sp>
      <p:sp>
        <p:nvSpPr>
          <p:cNvPr id="21" name="TextBox 20">
            <a:extLst>
              <a:ext uri="{FF2B5EF4-FFF2-40B4-BE49-F238E27FC236}">
                <a16:creationId xmlns:a16="http://schemas.microsoft.com/office/drawing/2014/main" id="{B6E7BE54-8068-4643-AD9A-7639506BBEBC}"/>
              </a:ext>
            </a:extLst>
          </p:cNvPr>
          <p:cNvSpPr txBox="1"/>
          <p:nvPr/>
        </p:nvSpPr>
        <p:spPr>
          <a:xfrm>
            <a:off x="7165291" y="3446352"/>
            <a:ext cx="1516377" cy="954107"/>
          </a:xfrm>
          <a:prstGeom prst="rect">
            <a:avLst/>
          </a:prstGeom>
          <a:noFill/>
        </p:spPr>
        <p:txBody>
          <a:bodyPr wrap="none" rtlCol="0">
            <a:spAutoFit/>
          </a:bodyPr>
          <a:lstStyle/>
          <a:p>
            <a:pPr algn="ctr"/>
            <a:r>
              <a:rPr lang="en-US" sz="2800" dirty="0">
                <a:latin typeface="Barlow Semi Condensed Medium" pitchFamily="2" charset="77"/>
              </a:rPr>
              <a:t>research </a:t>
            </a:r>
          </a:p>
          <a:p>
            <a:pPr algn="ctr"/>
            <a:r>
              <a:rPr lang="en-US" sz="2800" dirty="0">
                <a:latin typeface="Barlow Semi Condensed Medium" pitchFamily="2" charset="77"/>
              </a:rPr>
              <a:t>groups</a:t>
            </a:r>
          </a:p>
        </p:txBody>
      </p:sp>
      <p:sp>
        <p:nvSpPr>
          <p:cNvPr id="22" name="TextBox 21">
            <a:extLst>
              <a:ext uri="{FF2B5EF4-FFF2-40B4-BE49-F238E27FC236}">
                <a16:creationId xmlns:a16="http://schemas.microsoft.com/office/drawing/2014/main" id="{9B7706D9-00D3-4CCF-844B-3C533BA71C4F}"/>
              </a:ext>
            </a:extLst>
          </p:cNvPr>
          <p:cNvSpPr txBox="1"/>
          <p:nvPr/>
        </p:nvSpPr>
        <p:spPr>
          <a:xfrm>
            <a:off x="9970722" y="3520259"/>
            <a:ext cx="1454181" cy="954107"/>
          </a:xfrm>
          <a:prstGeom prst="rect">
            <a:avLst/>
          </a:prstGeom>
          <a:noFill/>
        </p:spPr>
        <p:txBody>
          <a:bodyPr wrap="none" rtlCol="0">
            <a:spAutoFit/>
          </a:bodyPr>
          <a:lstStyle/>
          <a:p>
            <a:pPr algn="ctr"/>
            <a:r>
              <a:rPr lang="en-US" sz="2800" dirty="0">
                <a:latin typeface="Barlow Semi Condensed Medium" pitchFamily="2" charset="77"/>
              </a:rPr>
              <a:t>frequent</a:t>
            </a:r>
          </a:p>
          <a:p>
            <a:pPr algn="ctr"/>
            <a:r>
              <a:rPr lang="en-US" sz="2800" dirty="0">
                <a:latin typeface="Barlow Semi Condensed Medium" pitchFamily="2" charset="77"/>
              </a:rPr>
              <a:t>updates</a:t>
            </a:r>
          </a:p>
        </p:txBody>
      </p:sp>
    </p:spTree>
    <p:extLst>
      <p:ext uri="{BB962C8B-B14F-4D97-AF65-F5344CB8AC3E}">
        <p14:creationId xmlns:p14="http://schemas.microsoft.com/office/powerpoint/2010/main" val="317826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Summary</a:t>
            </a:r>
          </a:p>
        </p:txBody>
      </p:sp>
      <p:sp>
        <p:nvSpPr>
          <p:cNvPr id="3" name="TextBox 2">
            <a:extLst>
              <a:ext uri="{FF2B5EF4-FFF2-40B4-BE49-F238E27FC236}">
                <a16:creationId xmlns:a16="http://schemas.microsoft.com/office/drawing/2014/main" id="{A3C7B83C-037A-424E-B77B-3E579C2B9BD2}"/>
              </a:ext>
            </a:extLst>
          </p:cNvPr>
          <p:cNvSpPr txBox="1"/>
          <p:nvPr/>
        </p:nvSpPr>
        <p:spPr>
          <a:xfrm>
            <a:off x="838200" y="1934817"/>
            <a:ext cx="105156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There are a multitude of tools available to perform various aspects of machine learning. Unless you are at the cutting edge of development, there is probably a tool out there to do whatever you’re trying to do! Don’t re-invent the wheel!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These tools are often free and can be run remotely! Computational power is probably not a limiting factor!</a:t>
            </a:r>
          </a:p>
        </p:txBody>
      </p:sp>
    </p:spTree>
    <p:extLst>
      <p:ext uri="{BB962C8B-B14F-4D97-AF65-F5344CB8AC3E}">
        <p14:creationId xmlns:p14="http://schemas.microsoft.com/office/powerpoint/2010/main" val="329863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3" name="Rectangle 2">
            <a:extLst>
              <a:ext uri="{FF2B5EF4-FFF2-40B4-BE49-F238E27FC236}">
                <a16:creationId xmlns:a16="http://schemas.microsoft.com/office/drawing/2014/main" id="{D2719B78-28BE-474E-889F-791E434EC194}"/>
              </a:ext>
            </a:extLst>
          </p:cNvPr>
          <p:cNvSpPr/>
          <p:nvPr/>
        </p:nvSpPr>
        <p:spPr>
          <a:xfrm>
            <a:off x="265043" y="4383387"/>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77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Materials Databases</a:t>
            </a:r>
          </a:p>
        </p:txBody>
      </p:sp>
      <p:pic>
        <p:nvPicPr>
          <p:cNvPr id="37" name="Picture 36">
            <a:extLst>
              <a:ext uri="{FF2B5EF4-FFF2-40B4-BE49-F238E27FC236}">
                <a16:creationId xmlns:a16="http://schemas.microsoft.com/office/drawing/2014/main" id="{E322A23F-D38E-49CE-8DA2-8A0AC80CA19D}"/>
              </a:ext>
            </a:extLst>
          </p:cNvPr>
          <p:cNvPicPr>
            <a:picLocks noChangeAspect="1"/>
          </p:cNvPicPr>
          <p:nvPr/>
        </p:nvPicPr>
        <p:blipFill>
          <a:blip r:embed="rId3"/>
          <a:stretch>
            <a:fillRect/>
          </a:stretch>
        </p:blipFill>
        <p:spPr>
          <a:xfrm>
            <a:off x="7123154" y="2352135"/>
            <a:ext cx="2768600" cy="723900"/>
          </a:xfrm>
          <a:prstGeom prst="rect">
            <a:avLst/>
          </a:prstGeom>
        </p:spPr>
      </p:pic>
      <p:pic>
        <p:nvPicPr>
          <p:cNvPr id="38" name="Picture 37">
            <a:extLst>
              <a:ext uri="{FF2B5EF4-FFF2-40B4-BE49-F238E27FC236}">
                <a16:creationId xmlns:a16="http://schemas.microsoft.com/office/drawing/2014/main" id="{BBF8D331-326A-49BE-B1EC-689B7A27719D}"/>
              </a:ext>
            </a:extLst>
          </p:cNvPr>
          <p:cNvPicPr>
            <a:picLocks noChangeAspect="1"/>
          </p:cNvPicPr>
          <p:nvPr/>
        </p:nvPicPr>
        <p:blipFill>
          <a:blip r:embed="rId4"/>
          <a:stretch>
            <a:fillRect/>
          </a:stretch>
        </p:blipFill>
        <p:spPr>
          <a:xfrm>
            <a:off x="1657547" y="5019627"/>
            <a:ext cx="4241800" cy="838200"/>
          </a:xfrm>
          <a:prstGeom prst="rect">
            <a:avLst/>
          </a:prstGeom>
        </p:spPr>
      </p:pic>
      <p:pic>
        <p:nvPicPr>
          <p:cNvPr id="39" name="Picture 38">
            <a:extLst>
              <a:ext uri="{FF2B5EF4-FFF2-40B4-BE49-F238E27FC236}">
                <a16:creationId xmlns:a16="http://schemas.microsoft.com/office/drawing/2014/main" id="{AD9E9591-2452-4FD1-83AA-273CE22BA5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9911" y="1915845"/>
            <a:ext cx="2956246" cy="1547102"/>
          </a:xfrm>
          <a:prstGeom prst="rect">
            <a:avLst/>
          </a:prstGeom>
        </p:spPr>
      </p:pic>
      <p:pic>
        <p:nvPicPr>
          <p:cNvPr id="40" name="Picture 39">
            <a:extLst>
              <a:ext uri="{FF2B5EF4-FFF2-40B4-BE49-F238E27FC236}">
                <a16:creationId xmlns:a16="http://schemas.microsoft.com/office/drawing/2014/main" id="{6C6839ED-C727-472B-8A2E-A4E571370821}"/>
              </a:ext>
            </a:extLst>
          </p:cNvPr>
          <p:cNvPicPr>
            <a:picLocks noChangeAspect="1"/>
          </p:cNvPicPr>
          <p:nvPr/>
        </p:nvPicPr>
        <p:blipFill>
          <a:blip r:embed="rId6"/>
          <a:stretch>
            <a:fillRect/>
          </a:stretch>
        </p:blipFill>
        <p:spPr>
          <a:xfrm>
            <a:off x="1880547" y="3701483"/>
            <a:ext cx="3795800" cy="956194"/>
          </a:xfrm>
          <a:prstGeom prst="rect">
            <a:avLst/>
          </a:prstGeom>
        </p:spPr>
      </p:pic>
      <p:pic>
        <p:nvPicPr>
          <p:cNvPr id="41" name="Picture 40">
            <a:extLst>
              <a:ext uri="{FF2B5EF4-FFF2-40B4-BE49-F238E27FC236}">
                <a16:creationId xmlns:a16="http://schemas.microsoft.com/office/drawing/2014/main" id="{E680836B-30A7-4840-9523-B123965B01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37454" y="3775027"/>
            <a:ext cx="2540000" cy="2082800"/>
          </a:xfrm>
          <a:prstGeom prst="rect">
            <a:avLst/>
          </a:prstGeom>
        </p:spPr>
      </p:pic>
    </p:spTree>
    <p:extLst>
      <p:ext uri="{BB962C8B-B14F-4D97-AF65-F5344CB8AC3E}">
        <p14:creationId xmlns:p14="http://schemas.microsoft.com/office/powerpoint/2010/main" val="1555786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13" name="Rectangle 12">
            <a:extLst>
              <a:ext uri="{FF2B5EF4-FFF2-40B4-BE49-F238E27FC236}">
                <a16:creationId xmlns:a16="http://schemas.microsoft.com/office/drawing/2014/main" id="{1E4E0FF7-0422-4CB6-BA2D-95714737D031}"/>
              </a:ext>
            </a:extLst>
          </p:cNvPr>
          <p:cNvSpPr/>
          <p:nvPr/>
        </p:nvSpPr>
        <p:spPr>
          <a:xfrm>
            <a:off x="2226365"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CF0AC6-9831-41BC-AB10-9BFC18F6021A}"/>
              </a:ext>
            </a:extLst>
          </p:cNvPr>
          <p:cNvSpPr/>
          <p:nvPr/>
        </p:nvSpPr>
        <p:spPr>
          <a:xfrm>
            <a:off x="423406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6EA237-0C8B-4598-8949-55F25E053DD5}"/>
              </a:ext>
            </a:extLst>
          </p:cNvPr>
          <p:cNvSpPr/>
          <p:nvPr/>
        </p:nvSpPr>
        <p:spPr>
          <a:xfrm>
            <a:off x="621526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AD65F-DCD6-4BE7-9CC6-7F7100732646}"/>
              </a:ext>
            </a:extLst>
          </p:cNvPr>
          <p:cNvSpPr/>
          <p:nvPr/>
        </p:nvSpPr>
        <p:spPr>
          <a:xfrm>
            <a:off x="8236225"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AA12B-16EA-4AD9-BAB6-EF3B889D5D36}"/>
              </a:ext>
            </a:extLst>
          </p:cNvPr>
          <p:cNvSpPr/>
          <p:nvPr/>
        </p:nvSpPr>
        <p:spPr>
          <a:xfrm>
            <a:off x="1024392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96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Basic Python Data Science Tools</a:t>
            </a:r>
          </a:p>
        </p:txBody>
      </p:sp>
      <p:pic>
        <p:nvPicPr>
          <p:cNvPr id="8" name="Picture 7">
            <a:extLst>
              <a:ext uri="{FF2B5EF4-FFF2-40B4-BE49-F238E27FC236}">
                <a16:creationId xmlns:a16="http://schemas.microsoft.com/office/drawing/2014/main" id="{BF129200-3A96-409F-A5AF-F9086CF7B5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436" y="4724400"/>
            <a:ext cx="2876551" cy="1136238"/>
          </a:xfrm>
          <a:prstGeom prst="rect">
            <a:avLst/>
          </a:prstGeom>
        </p:spPr>
      </p:pic>
      <p:pic>
        <p:nvPicPr>
          <p:cNvPr id="9" name="Picture 8">
            <a:extLst>
              <a:ext uri="{FF2B5EF4-FFF2-40B4-BE49-F238E27FC236}">
                <a16:creationId xmlns:a16="http://schemas.microsoft.com/office/drawing/2014/main" id="{D8C24E63-8526-437F-A073-61E52851A4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2753" y="5121029"/>
            <a:ext cx="3337247" cy="800939"/>
          </a:xfrm>
          <a:prstGeom prst="rect">
            <a:avLst/>
          </a:prstGeom>
        </p:spPr>
      </p:pic>
      <p:pic>
        <p:nvPicPr>
          <p:cNvPr id="10" name="Picture 9">
            <a:extLst>
              <a:ext uri="{FF2B5EF4-FFF2-40B4-BE49-F238E27FC236}">
                <a16:creationId xmlns:a16="http://schemas.microsoft.com/office/drawing/2014/main" id="{550DA886-4A0C-4929-88BA-1AD6873940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093" y="2426901"/>
            <a:ext cx="3333239" cy="1815667"/>
          </a:xfrm>
          <a:prstGeom prst="rect">
            <a:avLst/>
          </a:prstGeom>
        </p:spPr>
      </p:pic>
      <p:pic>
        <p:nvPicPr>
          <p:cNvPr id="11" name="Picture 10">
            <a:extLst>
              <a:ext uri="{FF2B5EF4-FFF2-40B4-BE49-F238E27FC236}">
                <a16:creationId xmlns:a16="http://schemas.microsoft.com/office/drawing/2014/main" id="{F5771580-6859-4D1A-AEF0-6C9BE3FA939D}"/>
              </a:ext>
            </a:extLst>
          </p:cNvPr>
          <p:cNvPicPr>
            <a:picLocks noChangeAspect="1"/>
          </p:cNvPicPr>
          <p:nvPr/>
        </p:nvPicPr>
        <p:blipFill>
          <a:blip r:embed="rId6"/>
          <a:stretch>
            <a:fillRect/>
          </a:stretch>
        </p:blipFill>
        <p:spPr>
          <a:xfrm>
            <a:off x="4798593" y="4953000"/>
            <a:ext cx="2840595" cy="1136238"/>
          </a:xfrm>
          <a:prstGeom prst="rect">
            <a:avLst/>
          </a:prstGeom>
        </p:spPr>
      </p:pic>
      <p:pic>
        <p:nvPicPr>
          <p:cNvPr id="12" name="Picture 11">
            <a:extLst>
              <a:ext uri="{FF2B5EF4-FFF2-40B4-BE49-F238E27FC236}">
                <a16:creationId xmlns:a16="http://schemas.microsoft.com/office/drawing/2014/main" id="{AC3E6DF0-8ED4-4D74-BE7D-EAA037A11DC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7362" y="2097470"/>
            <a:ext cx="2748031" cy="2474530"/>
          </a:xfrm>
          <a:prstGeom prst="rect">
            <a:avLst/>
          </a:prstGeom>
        </p:spPr>
      </p:pic>
      <p:pic>
        <p:nvPicPr>
          <p:cNvPr id="13" name="Picture 12">
            <a:extLst>
              <a:ext uri="{FF2B5EF4-FFF2-40B4-BE49-F238E27FC236}">
                <a16:creationId xmlns:a16="http://schemas.microsoft.com/office/drawing/2014/main" id="{945006DB-80DE-49D8-9392-22BCEC182CE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948576" y="5993568"/>
            <a:ext cx="1625600" cy="483432"/>
          </a:xfrm>
          <a:prstGeom prst="rect">
            <a:avLst/>
          </a:prstGeom>
        </p:spPr>
      </p:pic>
      <p:pic>
        <p:nvPicPr>
          <p:cNvPr id="14" name="Picture 13">
            <a:extLst>
              <a:ext uri="{FF2B5EF4-FFF2-40B4-BE49-F238E27FC236}">
                <a16:creationId xmlns:a16="http://schemas.microsoft.com/office/drawing/2014/main" id="{DBB406C1-A391-40CF-A216-2527CD567B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67200" y="2423458"/>
            <a:ext cx="3560093" cy="1822552"/>
          </a:xfrm>
          <a:prstGeom prst="rect">
            <a:avLst/>
          </a:prstGeom>
        </p:spPr>
      </p:pic>
    </p:spTree>
    <p:extLst>
      <p:ext uri="{BB962C8B-B14F-4D97-AF65-F5344CB8AC3E}">
        <p14:creationId xmlns:p14="http://schemas.microsoft.com/office/powerpoint/2010/main" val="127924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Basic Python Machine Learning Tools</a:t>
            </a:r>
          </a:p>
        </p:txBody>
      </p:sp>
      <p:pic>
        <p:nvPicPr>
          <p:cNvPr id="15" name="Picture 14">
            <a:extLst>
              <a:ext uri="{FF2B5EF4-FFF2-40B4-BE49-F238E27FC236}">
                <a16:creationId xmlns:a16="http://schemas.microsoft.com/office/drawing/2014/main" id="{EFE89BD6-5F50-44A0-A306-0A1C877020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3120738"/>
            <a:ext cx="2819400" cy="1517777"/>
          </a:xfrm>
          <a:prstGeom prst="rect">
            <a:avLst/>
          </a:prstGeom>
        </p:spPr>
      </p:pic>
      <p:pic>
        <p:nvPicPr>
          <p:cNvPr id="16" name="Picture 15">
            <a:extLst>
              <a:ext uri="{FF2B5EF4-FFF2-40B4-BE49-F238E27FC236}">
                <a16:creationId xmlns:a16="http://schemas.microsoft.com/office/drawing/2014/main" id="{C5F55BF5-FD76-40A4-BA32-C5430901CF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1399" y="4506468"/>
            <a:ext cx="2590801" cy="751332"/>
          </a:xfrm>
          <a:prstGeom prst="rect">
            <a:avLst/>
          </a:prstGeom>
        </p:spPr>
      </p:pic>
      <p:pic>
        <p:nvPicPr>
          <p:cNvPr id="17" name="Picture 16">
            <a:extLst>
              <a:ext uri="{FF2B5EF4-FFF2-40B4-BE49-F238E27FC236}">
                <a16:creationId xmlns:a16="http://schemas.microsoft.com/office/drawing/2014/main" id="{AA315EF1-E96F-4C0B-9B6B-09E8EDBEF56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5200" y="2133600"/>
            <a:ext cx="2743200" cy="1517778"/>
          </a:xfrm>
          <a:prstGeom prst="rect">
            <a:avLst/>
          </a:prstGeom>
        </p:spPr>
      </p:pic>
    </p:spTree>
    <p:extLst>
      <p:ext uri="{BB962C8B-B14F-4D97-AF65-F5344CB8AC3E}">
        <p14:creationId xmlns:p14="http://schemas.microsoft.com/office/powerpoint/2010/main" val="136545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13" name="Rectangle 12">
            <a:extLst>
              <a:ext uri="{FF2B5EF4-FFF2-40B4-BE49-F238E27FC236}">
                <a16:creationId xmlns:a16="http://schemas.microsoft.com/office/drawing/2014/main" id="{1E4E0FF7-0422-4CB6-BA2D-95714737D031}"/>
              </a:ext>
            </a:extLst>
          </p:cNvPr>
          <p:cNvSpPr/>
          <p:nvPr/>
        </p:nvSpPr>
        <p:spPr>
          <a:xfrm>
            <a:off x="2226365" y="4383386"/>
            <a:ext cx="9678101"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854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Materials Specific Tools</a:t>
            </a:r>
          </a:p>
        </p:txBody>
      </p:sp>
      <p:pic>
        <p:nvPicPr>
          <p:cNvPr id="18" name="Picture 17">
            <a:extLst>
              <a:ext uri="{FF2B5EF4-FFF2-40B4-BE49-F238E27FC236}">
                <a16:creationId xmlns:a16="http://schemas.microsoft.com/office/drawing/2014/main" id="{A36F483D-7EE3-4384-9035-2FB9B0A6486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71982" y="2552652"/>
            <a:ext cx="2133600" cy="1941012"/>
          </a:xfrm>
          <a:prstGeom prst="rect">
            <a:avLst/>
          </a:prstGeom>
        </p:spPr>
      </p:pic>
      <p:pic>
        <p:nvPicPr>
          <p:cNvPr id="20" name="Picture 19">
            <a:extLst>
              <a:ext uri="{FF2B5EF4-FFF2-40B4-BE49-F238E27FC236}">
                <a16:creationId xmlns:a16="http://schemas.microsoft.com/office/drawing/2014/main" id="{632EDB60-610D-4633-AFBE-37729B4FC8AD}"/>
              </a:ext>
            </a:extLst>
          </p:cNvPr>
          <p:cNvPicPr>
            <a:picLocks noChangeAspect="1"/>
          </p:cNvPicPr>
          <p:nvPr/>
        </p:nvPicPr>
        <p:blipFill>
          <a:blip r:embed="rId4"/>
          <a:stretch>
            <a:fillRect/>
          </a:stretch>
        </p:blipFill>
        <p:spPr>
          <a:xfrm>
            <a:off x="7020703" y="2542316"/>
            <a:ext cx="4038600" cy="952500"/>
          </a:xfrm>
          <a:prstGeom prst="rect">
            <a:avLst/>
          </a:prstGeom>
        </p:spPr>
      </p:pic>
      <p:pic>
        <p:nvPicPr>
          <p:cNvPr id="22" name="Picture 21">
            <a:extLst>
              <a:ext uri="{FF2B5EF4-FFF2-40B4-BE49-F238E27FC236}">
                <a16:creationId xmlns:a16="http://schemas.microsoft.com/office/drawing/2014/main" id="{5EC47CFA-8150-4E26-8777-47084F174D33}"/>
              </a:ext>
            </a:extLst>
          </p:cNvPr>
          <p:cNvPicPr>
            <a:picLocks noChangeAspect="1"/>
          </p:cNvPicPr>
          <p:nvPr/>
        </p:nvPicPr>
        <p:blipFill>
          <a:blip r:embed="rId5"/>
          <a:stretch>
            <a:fillRect/>
          </a:stretch>
        </p:blipFill>
        <p:spPr>
          <a:xfrm>
            <a:off x="7640318" y="4678715"/>
            <a:ext cx="2799371" cy="1032268"/>
          </a:xfrm>
          <a:prstGeom prst="rect">
            <a:avLst/>
          </a:prstGeom>
        </p:spPr>
      </p:pic>
      <p:sp>
        <p:nvSpPr>
          <p:cNvPr id="23" name="Rectangle 22">
            <a:extLst>
              <a:ext uri="{FF2B5EF4-FFF2-40B4-BE49-F238E27FC236}">
                <a16:creationId xmlns:a16="http://schemas.microsoft.com/office/drawing/2014/main" id="{0C50C22A-0E6B-44FC-AEA5-D38F46A9C884}"/>
              </a:ext>
            </a:extLst>
          </p:cNvPr>
          <p:cNvSpPr/>
          <p:nvPr/>
        </p:nvSpPr>
        <p:spPr>
          <a:xfrm>
            <a:off x="838200" y="1690688"/>
            <a:ext cx="5112490" cy="523220"/>
          </a:xfrm>
          <a:prstGeom prst="rect">
            <a:avLst/>
          </a:prstGeom>
        </p:spPr>
        <p:txBody>
          <a:bodyPr wrap="none">
            <a:spAutoFit/>
          </a:bodyPr>
          <a:lstStyle/>
          <a:p>
            <a:r>
              <a:rPr lang="en-US" sz="2800" dirty="0">
                <a:latin typeface="Barlow Semi Condensed Medium" pitchFamily="2" charset="77"/>
              </a:rPr>
              <a:t>full Supervised Learning workflow</a:t>
            </a:r>
          </a:p>
        </p:txBody>
      </p:sp>
      <p:sp>
        <p:nvSpPr>
          <p:cNvPr id="24" name="Rectangle 23">
            <a:extLst>
              <a:ext uri="{FF2B5EF4-FFF2-40B4-BE49-F238E27FC236}">
                <a16:creationId xmlns:a16="http://schemas.microsoft.com/office/drawing/2014/main" id="{EC5C9114-6904-49AD-80F7-5E6E7DA4058B}"/>
              </a:ext>
            </a:extLst>
          </p:cNvPr>
          <p:cNvSpPr/>
          <p:nvPr/>
        </p:nvSpPr>
        <p:spPr>
          <a:xfrm>
            <a:off x="8024693" y="1720416"/>
            <a:ext cx="2030620" cy="523220"/>
          </a:xfrm>
          <a:prstGeom prst="rect">
            <a:avLst/>
          </a:prstGeom>
        </p:spPr>
        <p:txBody>
          <a:bodyPr wrap="none">
            <a:spAutoFit/>
          </a:bodyPr>
          <a:lstStyle/>
          <a:p>
            <a:r>
              <a:rPr lang="en-US" sz="2800" dirty="0">
                <a:latin typeface="Barlow Semi Condensed Medium" pitchFamily="2" charset="77"/>
              </a:rPr>
              <a:t>featurization</a:t>
            </a:r>
          </a:p>
        </p:txBody>
      </p:sp>
      <p:pic>
        <p:nvPicPr>
          <p:cNvPr id="13" name="Picture 12">
            <a:extLst>
              <a:ext uri="{FF2B5EF4-FFF2-40B4-BE49-F238E27FC236}">
                <a16:creationId xmlns:a16="http://schemas.microsoft.com/office/drawing/2014/main" id="{985DBB44-CCEA-4BC4-B39C-5DF251D544C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3753" y="3314821"/>
            <a:ext cx="3492500" cy="1746250"/>
          </a:xfrm>
          <a:prstGeom prst="rect">
            <a:avLst/>
          </a:prstGeom>
        </p:spPr>
      </p:pic>
      <p:pic>
        <p:nvPicPr>
          <p:cNvPr id="14" name="Picture 13">
            <a:extLst>
              <a:ext uri="{FF2B5EF4-FFF2-40B4-BE49-F238E27FC236}">
                <a16:creationId xmlns:a16="http://schemas.microsoft.com/office/drawing/2014/main" id="{941226EE-268D-44F5-8AD9-8C174F308D90}"/>
              </a:ext>
            </a:extLst>
          </p:cNvPr>
          <p:cNvPicPr>
            <a:picLocks noChangeAspect="1"/>
          </p:cNvPicPr>
          <p:nvPr/>
        </p:nvPicPr>
        <p:blipFill>
          <a:blip r:embed="rId7"/>
          <a:stretch>
            <a:fillRect/>
          </a:stretch>
        </p:blipFill>
        <p:spPr>
          <a:xfrm>
            <a:off x="1954482" y="4832385"/>
            <a:ext cx="2768600" cy="723900"/>
          </a:xfrm>
          <a:prstGeom prst="rect">
            <a:avLst/>
          </a:prstGeom>
        </p:spPr>
      </p:pic>
    </p:spTree>
    <p:extLst>
      <p:ext uri="{BB962C8B-B14F-4D97-AF65-F5344CB8AC3E}">
        <p14:creationId xmlns:p14="http://schemas.microsoft.com/office/powerpoint/2010/main" val="189295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Hardware for Machine Learning</a:t>
            </a:r>
          </a:p>
        </p:txBody>
      </p:sp>
      <p:graphicFrame>
        <p:nvGraphicFramePr>
          <p:cNvPr id="10" name="Table 9">
            <a:extLst>
              <a:ext uri="{FF2B5EF4-FFF2-40B4-BE49-F238E27FC236}">
                <a16:creationId xmlns:a16="http://schemas.microsoft.com/office/drawing/2014/main" id="{2353C6E8-6786-4344-8CF4-3B56A4C8B563}"/>
              </a:ext>
            </a:extLst>
          </p:cNvPr>
          <p:cNvGraphicFramePr>
            <a:graphicFrameLocks noGrp="1"/>
          </p:cNvGraphicFramePr>
          <p:nvPr>
            <p:extLst>
              <p:ext uri="{D42A27DB-BD31-4B8C-83A1-F6EECF244321}">
                <p14:modId xmlns:p14="http://schemas.microsoft.com/office/powerpoint/2010/main" val="2832818532"/>
              </p:ext>
            </p:extLst>
          </p:nvPr>
        </p:nvGraphicFramePr>
        <p:xfrm>
          <a:off x="2200276" y="4485640"/>
          <a:ext cx="7543800" cy="168656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4138552382"/>
                    </a:ext>
                  </a:extLst>
                </a:gridCol>
                <a:gridCol w="3771900">
                  <a:extLst>
                    <a:ext uri="{9D8B030D-6E8A-4147-A177-3AD203B41FA5}">
                      <a16:colId xmlns:a16="http://schemas.microsoft.com/office/drawing/2014/main" val="4001868923"/>
                    </a:ext>
                  </a:extLst>
                </a:gridCol>
              </a:tblGrid>
              <a:tr h="370840">
                <a:tc>
                  <a:txBody>
                    <a:bodyPr/>
                    <a:lstStyle/>
                    <a:p>
                      <a:pPr algn="ctr"/>
                      <a:r>
                        <a:rPr lang="en-US" dirty="0"/>
                        <a:t>Laptop</a:t>
                      </a:r>
                    </a:p>
                  </a:txBody>
                  <a:tcPr/>
                </a:tc>
                <a:tc>
                  <a:txBody>
                    <a:bodyPr/>
                    <a:lstStyle/>
                    <a:p>
                      <a:pPr algn="ctr"/>
                      <a:r>
                        <a:rPr lang="en-US" dirty="0"/>
                        <a:t>GPUs / TPUs</a:t>
                      </a:r>
                    </a:p>
                  </a:txBody>
                  <a:tcPr/>
                </a:tc>
                <a:extLst>
                  <a:ext uri="{0D108BD9-81ED-4DB2-BD59-A6C34878D82A}">
                    <a16:rowId xmlns:a16="http://schemas.microsoft.com/office/drawing/2014/main" val="6290938"/>
                  </a:ext>
                </a:extLst>
              </a:tr>
              <a:tr h="370840">
                <a:tc>
                  <a:txBody>
                    <a:bodyPr/>
                    <a:lstStyle/>
                    <a:p>
                      <a:pPr algn="ctr"/>
                      <a:r>
                        <a:rPr lang="en-US" dirty="0"/>
                        <a:t>Small datasets</a:t>
                      </a:r>
                    </a:p>
                  </a:txBody>
                  <a:tcPr anchor="ctr"/>
                </a:tc>
                <a:tc>
                  <a:txBody>
                    <a:bodyPr/>
                    <a:lstStyle/>
                    <a:p>
                      <a:pPr algn="ctr"/>
                      <a:r>
                        <a:rPr lang="en-US" dirty="0"/>
                        <a:t>Large datasets</a:t>
                      </a:r>
                    </a:p>
                    <a:p>
                      <a:pPr algn="ctr"/>
                      <a:r>
                        <a:rPr lang="en-US" dirty="0"/>
                        <a:t>(e.g. image recognition)</a:t>
                      </a:r>
                    </a:p>
                  </a:txBody>
                  <a:tcPr anchor="ctr"/>
                </a:tc>
                <a:extLst>
                  <a:ext uri="{0D108BD9-81ED-4DB2-BD59-A6C34878D82A}">
                    <a16:rowId xmlns:a16="http://schemas.microsoft.com/office/drawing/2014/main" val="1495760259"/>
                  </a:ext>
                </a:extLst>
              </a:tr>
              <a:tr h="675640">
                <a:tc>
                  <a:txBody>
                    <a:bodyPr/>
                    <a:lstStyle/>
                    <a:p>
                      <a:pPr algn="ctr"/>
                      <a:r>
                        <a:rPr lang="en-US" dirty="0"/>
                        <a:t>Free</a:t>
                      </a:r>
                    </a:p>
                  </a:txBody>
                  <a:tcPr anchor="ctr"/>
                </a:tc>
                <a:tc>
                  <a:txBody>
                    <a:bodyPr/>
                    <a:lstStyle/>
                    <a:p>
                      <a:pPr algn="ctr"/>
                      <a:r>
                        <a:rPr lang="en-US" dirty="0"/>
                        <a:t>There are cheap ways to get access</a:t>
                      </a:r>
                    </a:p>
                  </a:txBody>
                  <a:tcPr anchor="ctr"/>
                </a:tc>
                <a:extLst>
                  <a:ext uri="{0D108BD9-81ED-4DB2-BD59-A6C34878D82A}">
                    <a16:rowId xmlns:a16="http://schemas.microsoft.com/office/drawing/2014/main" val="3597962659"/>
                  </a:ext>
                </a:extLst>
              </a:tr>
            </a:tbl>
          </a:graphicData>
        </a:graphic>
      </p:graphicFrame>
      <p:pic>
        <p:nvPicPr>
          <p:cNvPr id="11" name="Picture 10">
            <a:extLst>
              <a:ext uri="{FF2B5EF4-FFF2-40B4-BE49-F238E27FC236}">
                <a16:creationId xmlns:a16="http://schemas.microsoft.com/office/drawing/2014/main" id="{C05A32F2-1812-4EE1-ABA7-0748CB6EE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050970"/>
            <a:ext cx="3525841" cy="2006204"/>
          </a:xfrm>
          <a:prstGeom prst="rect">
            <a:avLst/>
          </a:prstGeom>
        </p:spPr>
      </p:pic>
      <p:pic>
        <p:nvPicPr>
          <p:cNvPr id="12" name="Picture 11">
            <a:extLst>
              <a:ext uri="{FF2B5EF4-FFF2-40B4-BE49-F238E27FC236}">
                <a16:creationId xmlns:a16="http://schemas.microsoft.com/office/drawing/2014/main" id="{99570E13-95A9-48F0-9A17-0223FF32CA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2119550"/>
            <a:ext cx="3352800" cy="1760220"/>
          </a:xfrm>
          <a:prstGeom prst="rect">
            <a:avLst/>
          </a:prstGeom>
        </p:spPr>
      </p:pic>
      <p:pic>
        <p:nvPicPr>
          <p:cNvPr id="15" name="Graphic 14" descr="Dollar">
            <a:extLst>
              <a:ext uri="{FF2B5EF4-FFF2-40B4-BE49-F238E27FC236}">
                <a16:creationId xmlns:a16="http://schemas.microsoft.com/office/drawing/2014/main" id="{44B96966-A380-4F39-8428-BC23989FE3A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38300" y="5578252"/>
            <a:ext cx="571500" cy="571500"/>
          </a:xfrm>
          <a:prstGeom prst="rect">
            <a:avLst/>
          </a:prstGeom>
        </p:spPr>
      </p:pic>
      <p:pic>
        <p:nvPicPr>
          <p:cNvPr id="16" name="Graphic 15" descr="Database">
            <a:extLst>
              <a:ext uri="{FF2B5EF4-FFF2-40B4-BE49-F238E27FC236}">
                <a16:creationId xmlns:a16="http://schemas.microsoft.com/office/drawing/2014/main" id="{1074903E-C7A7-4A01-A338-BB3D7A233FA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38300" y="4867832"/>
            <a:ext cx="571500" cy="571500"/>
          </a:xfrm>
          <a:prstGeom prst="rect">
            <a:avLst/>
          </a:prstGeom>
        </p:spPr>
      </p:pic>
    </p:spTree>
    <p:extLst>
      <p:ext uri="{BB962C8B-B14F-4D97-AF65-F5344CB8AC3E}">
        <p14:creationId xmlns:p14="http://schemas.microsoft.com/office/powerpoint/2010/main" val="3089458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18764</TotalTime>
  <Words>1102</Words>
  <Application>Microsoft Office PowerPoint</Application>
  <PresentationFormat>Widescreen</PresentationFormat>
  <Paragraphs>121</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Barlow Semi Condensed Medium</vt:lpstr>
      <vt:lpstr>Calibri</vt:lpstr>
      <vt:lpstr>Calibri Light</vt:lpstr>
      <vt:lpstr>Office Theme</vt:lpstr>
      <vt:lpstr>Module 5: Machine Learning Tools For Materials Science</vt:lpstr>
      <vt:lpstr>A Basic Materials Design Workflow</vt:lpstr>
      <vt:lpstr>Materials Databases</vt:lpstr>
      <vt:lpstr>A Basic Materials Design Workflow</vt:lpstr>
      <vt:lpstr>A Few Basic Python Data Science Tools</vt:lpstr>
      <vt:lpstr>A Few Basic Python Machine Learning Tools</vt:lpstr>
      <vt:lpstr>A Basic Materials Design Workflow</vt:lpstr>
      <vt:lpstr>Materials Specific Tools</vt:lpstr>
      <vt:lpstr>Hardware for Machine Learning</vt:lpstr>
      <vt:lpstr>A Few Environments for Machine Learning</vt:lpstr>
      <vt:lpstr>Trends in Machine Learning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What is Machine Learning</dc:title>
  <dc:creator>Ben Afflerbach</dc:creator>
  <cp:lastModifiedBy>Ben Afflerbach</cp:lastModifiedBy>
  <cp:revision>131</cp:revision>
  <dcterms:created xsi:type="dcterms:W3CDTF">2020-01-09T16:33:41Z</dcterms:created>
  <dcterms:modified xsi:type="dcterms:W3CDTF">2020-05-28T15:44:59Z</dcterms:modified>
</cp:coreProperties>
</file>